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35" r:id="rId3"/>
  </p:sldIdLst>
  <p:sldSz cx="12192000" cy="6858000"/>
  <p:notesSz cx="7103745" cy="1023429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5" userDrawn="1">
          <p15:clr>
            <a:srgbClr val="A4A3A4"/>
          </p15:clr>
        </p15:guide>
        <p15:guide id="2" pos="375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吴利宁" initials="吴利宁" lastIdx="4" clrIdx="0"/>
  <p:cmAuthor id="2" name="Sheng Ping Wang" initials="SPW" lastIdx="1" clrIdx="1"/>
  <p:cmAuthor id="3" name="傅梦琪" initials="傅梦琪" lastIdx="5" clrIdx="2"/>
  <p:cmAuthor id="4" name="程瑾" initials="C" lastIdx="6" clrIdx="3"/>
  <p:cmAuthor id="0" name="王苏明" initials="王苏明" lastIdx="59" clrIdx="1"/>
  <p:cmAuthor id="7" name="作者" initials="A" lastIdx="0" clrIdx="5"/>
  <p:cmAuthor id="5" name="magaofeng" initials="m" lastIdx="1" clrIdx="4"/>
  <p:cmAuthor id="6" name="27814" initials="2" lastIdx="1" clrIdx="5"/>
  <p:cmAuthor id="31" name="za-jijingting" initials="z" lastIdx="1" clrIdx="30"/>
  <p:cmAuthor id="8" name="未知用户4" initials="未知用户4" lastIdx="1" clrIdx="0"/>
  <p:cmAuthor id="9" name="未知用户5" initials="未知用户5" lastIdx="1" clrIdx="1"/>
  <p:cmAuthor id="10" name="Veronica XU" initials="V" lastIdx="1" clrIdx="0"/>
  <p:cmAuthor id="11" name="未知用户6" initials="未知用户6" lastIdx="1" clrIdx="6"/>
  <p:cmAuthor id="12" name="未知用户14" initials="未" lastIdx="1" clrIdx="0"/>
  <p:cmAuthor id="13" name="未知用户7" initials="未知用户7" lastIdx="1" clrIdx="0"/>
  <p:cmAuthor id="14" name="未知用户10" initials="未" lastIdx="1" clrIdx="1"/>
  <p:cmAuthor id="15" name="未知用户8" initials="未知用户8" lastIdx="1" clrIdx="14"/>
  <p:cmAuthor id="16" name="未知用户22" initials="未知用户22" lastIdx="1" clrIdx="0"/>
  <p:cmAuthor id="17" name="Microsoft Office 用户" initials="M" lastIdx="0" clrIdx="6"/>
  <p:cmAuthor id="18" name="LuMeyer" initials="L" lastIdx="2" clrIdx="0"/>
  <p:cmAuthor id="21" name="hanwei" initials="h" lastIdx="1" clrIdx="15"/>
  <p:cmAuthor id="19" name="011915056" initials="" lastIdx="2" clrIdx="5"/>
  <p:cmAuthor id="20" name="部室管理员/软件开发中心/总行机关/ABC" initials="" lastIdx="1" clrIdx="5"/>
  <p:cmAuthor id="22" name="张 嘉怡" initials="张" lastIdx="1" clrIdx="16"/>
  <p:cmAuthor id="32" name="Sicheng Wang" initials="SW" lastIdx="21" clrIdx="31"/>
  <p:cmAuthor id="33" name="za-yuhongliang" initials="z" lastIdx="1" clrIdx="32"/>
  <p:cmAuthor id="27" name="xiexiaobo" initials="xiexiaobo" lastIdx="1" clrIdx="2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CD"/>
    <a:srgbClr val="00B0F0"/>
    <a:srgbClr val="7F7F7F"/>
    <a:srgbClr val="0070C0"/>
    <a:srgbClr val="B2B2B2"/>
    <a:srgbClr val="202020"/>
    <a:srgbClr val="323232"/>
    <a:srgbClr val="CC3300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305"/>
        <p:guide pos="375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8601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86020" name="灯片编号占位符 3"/>
          <p:cNvSpPr>
            <a:spLocks noGrp="1"/>
          </p:cNvSpPr>
          <p:nvPr>
            <p:ph type="sldNum" sz="quarter" idx="5"/>
          </p:nvPr>
        </p:nvSpPr>
        <p:spPr bwMode="auto">
          <a:xfrm>
            <a:off x="3883852" y="8685331"/>
            <a:ext cx="2972547" cy="4572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eaLnBrk="0" hangingPunct="0"/>
            <a:fld id="{131D168F-7F30-4A0D-9D70-E375971ADA80}" type="slidenum">
              <a:rPr lang="zh-CN" altLang="en-US" smtClean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tags" Target="../tags/tag2.xml"/><Relationship Id="rId4" Type="http://schemas.openxmlformats.org/officeDocument/2006/relationships/image" Target="../media/image3.png"/><Relationship Id="rId3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tags" Target="../tags/tag4.xml"/><Relationship Id="rId4" Type="http://schemas.openxmlformats.org/officeDocument/2006/relationships/image" Target="../media/image3.png"/><Relationship Id="rId3" Type="http://schemas.openxmlformats.org/officeDocument/2006/relationships/oleObject" Target="../embeddings/oleObject2.bin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black_line cop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01" y="6316133"/>
            <a:ext cx="11512551" cy="84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34434" y="6515100"/>
            <a:ext cx="673100" cy="2053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spcBef>
                <a:spcPct val="50000"/>
              </a:spcBef>
              <a:defRPr/>
            </a:pPr>
            <a:fld id="{003B32A7-1BA3-487F-94FB-09885327669F}" type="slidenum">
              <a:rPr lang="zh-CN" altLang="en-US" sz="1300">
                <a:solidFill>
                  <a:srgbClr val="5A5A5A"/>
                </a:solidFill>
                <a:latin typeface="Myriad Pro"/>
                <a:ea typeface="黑体" panose="02010609060101010101" charset="-122"/>
              </a:rPr>
            </a:fld>
            <a:endParaRPr lang="en-US" altLang="zh-CN" sz="1300" dirty="0">
              <a:solidFill>
                <a:srgbClr val="5A5A5A"/>
              </a:solidFill>
              <a:latin typeface="Myriad Pro"/>
              <a:ea typeface="黑体" panose="02010609060101010101" charset="-122"/>
            </a:endParaRPr>
          </a:p>
        </p:txBody>
      </p:sp>
      <p:pic>
        <p:nvPicPr>
          <p:cNvPr id="8" name="Picture 2" descr="内容页-0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09818" y="6385985"/>
            <a:ext cx="1071033" cy="42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1424" y="373516"/>
            <a:ext cx="10465163" cy="998085"/>
          </a:xfrm>
          <a:prstGeom prst="rect">
            <a:avLst/>
          </a:prstGeom>
        </p:spPr>
        <p:txBody>
          <a:bodyPr tIns="60958" bIns="60958"/>
          <a:lstStyle>
            <a:lvl1pPr>
              <a:spcAft>
                <a:spcPts val="8000"/>
              </a:spcAft>
              <a:defRPr lang="en-US" altLang="en-US" sz="3700" b="0" kern="1200" noProof="0" dirty="0">
                <a:solidFill>
                  <a:srgbClr val="173E81"/>
                </a:solidFill>
                <a:latin typeface="Myriad Pro"/>
                <a:ea typeface="黑体" panose="02010609060101010101" charset="-122"/>
                <a:cs typeface="Myriad Pro"/>
              </a:defRPr>
            </a:lvl1pPr>
          </a:lstStyle>
          <a:p>
            <a:r>
              <a:rPr lang="en-US" altLang="zh-CN" noProof="1"/>
              <a:t>Click to edit Master title style</a:t>
            </a:r>
            <a:endParaRPr lang="en-US" noProof="1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11424" y="1483389"/>
            <a:ext cx="10465163" cy="4688812"/>
          </a:xfrm>
          <a:prstGeom prst="rect">
            <a:avLst/>
          </a:prstGeom>
          <a:noFill/>
        </p:spPr>
        <p:txBody>
          <a:bodyPr tIns="60958" bIns="60958"/>
          <a:lstStyle>
            <a:lvl1pPr marL="0">
              <a:defRPr sz="2700" b="0" i="0">
                <a:solidFill>
                  <a:srgbClr val="404040"/>
                </a:solidFill>
                <a:latin typeface="Myriad Pro Light"/>
                <a:ea typeface="方正细黑一简体" panose="02010601030101010101" charset="-122"/>
                <a:cs typeface="Myriad Pro Light"/>
              </a:defRPr>
            </a:lvl1pPr>
            <a:lvl2pPr marL="0">
              <a:buFont typeface="Arial" panose="020B0604020202020204"/>
              <a:buChar char="•"/>
              <a:defRPr sz="2700" b="0" i="0">
                <a:solidFill>
                  <a:schemeClr val="bg1">
                    <a:lumMod val="25000"/>
                  </a:schemeClr>
                </a:solidFill>
                <a:latin typeface="Myriad Pro Light"/>
                <a:ea typeface="方正细黑一简体" panose="02010601030101010101" charset="-122"/>
                <a:cs typeface="Myriad Pro Light"/>
              </a:defRPr>
            </a:lvl2pPr>
            <a:lvl3pPr marL="0">
              <a:buFont typeface="Arial" panose="020B0604020202020204"/>
              <a:buChar char="•"/>
              <a:defRPr sz="2700" b="0" i="0">
                <a:solidFill>
                  <a:schemeClr val="bg1">
                    <a:lumMod val="25000"/>
                  </a:schemeClr>
                </a:solidFill>
                <a:latin typeface="Myriad Pro Light"/>
                <a:ea typeface="方正细黑一简体" panose="02010601030101010101" charset="-122"/>
                <a:cs typeface="Myriad Pro Light"/>
              </a:defRPr>
            </a:lvl3pPr>
            <a:lvl4pPr marL="0">
              <a:buFont typeface="Arial" panose="020B0604020202020204"/>
              <a:buChar char="•"/>
              <a:defRPr sz="2700" b="0" i="0">
                <a:solidFill>
                  <a:schemeClr val="bg1">
                    <a:lumMod val="25000"/>
                  </a:schemeClr>
                </a:solidFill>
                <a:latin typeface="Myriad Pro Light"/>
                <a:ea typeface="方正细黑一简体" panose="02010601030101010101" charset="-122"/>
                <a:cs typeface="Myriad Pro Light"/>
              </a:defRPr>
            </a:lvl4pPr>
            <a:lvl5pPr marL="0">
              <a:buFont typeface="Arial" panose="020B0604020202020204"/>
              <a:buChar char="•"/>
              <a:defRPr sz="2700" b="0" i="0">
                <a:solidFill>
                  <a:schemeClr val="bg1">
                    <a:lumMod val="25000"/>
                  </a:schemeClr>
                </a:solidFill>
                <a:latin typeface="Myriad Pro Light"/>
                <a:ea typeface="方正细黑一简体" panose="02010601030101010101" charset="-122"/>
                <a:cs typeface="Myriad Pro Light"/>
              </a:defRPr>
            </a:lvl5pPr>
          </a:lstStyle>
          <a:p>
            <a:pPr lvl="0"/>
            <a:r>
              <a:rPr lang="en-US" altLang="zh-CN" noProof="1"/>
              <a:t>Click to edit Master text styles</a:t>
            </a:r>
            <a:endParaRPr lang="en-US" altLang="zh-CN" noProof="1"/>
          </a:p>
          <a:p>
            <a:pPr lvl="1"/>
            <a:r>
              <a:rPr lang="en-US" altLang="zh-CN" noProof="1"/>
              <a:t>Second level</a:t>
            </a:r>
            <a:endParaRPr lang="en-US" altLang="zh-CN" noProof="1"/>
          </a:p>
          <a:p>
            <a:pPr lvl="2"/>
            <a:r>
              <a:rPr lang="en-US" altLang="zh-CN" noProof="1"/>
              <a:t>Third level</a:t>
            </a:r>
            <a:endParaRPr lang="en-US" altLang="zh-CN" noProof="1"/>
          </a:p>
          <a:p>
            <a:pPr lvl="3"/>
            <a:r>
              <a:rPr lang="en-US" altLang="zh-CN" noProof="1"/>
              <a:t>Fourth level</a:t>
            </a:r>
            <a:endParaRPr lang="en-US" altLang="zh-CN" noProof="1"/>
          </a:p>
          <a:p>
            <a:pPr lvl="4"/>
            <a:r>
              <a:rPr lang="en-US" altLang="zh-CN" noProof="1"/>
              <a:t>Fifth level</a:t>
            </a:r>
            <a:endParaRPr lang="zh-CN" altLang="en-US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2000">
        <p:wipe/>
      </p:transition>
    </mc:Choice>
    <mc:Fallback>
      <p:transition advTm="2000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and Vertical Text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4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9" y="2125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5687" name="think-cell Slide" r:id="rId3" imgW="9525" imgH="9525" progId="">
                  <p:embed/>
                </p:oleObj>
              </mc:Choice>
              <mc:Fallback>
                <p:oleObj name="think-cell Slide" r:id="rId3" imgW="9525" imgH="9525" progId="">
                  <p:embed/>
                  <p:pic>
                    <p:nvPicPr>
                      <p:cNvPr id="0" name="Picture 16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2125"/>
                        <a:ext cx="2116" cy="2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/>
          <p:cNvSpPr/>
          <p:nvPr userDrawn="1">
            <p:custDataLst>
              <p:tags r:id="rId5"/>
            </p:custDataLst>
          </p:nvPr>
        </p:nvSpPr>
        <p:spPr bwMode="auto">
          <a:xfrm>
            <a:off x="0" y="0"/>
            <a:ext cx="211680" cy="2116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26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Print" panose="02000600000000000000" charset="0"/>
              <a:ea typeface="黑体" panose="02010609060101010101" charset="-122"/>
              <a:cs typeface="MS PGothic" panose="020B0600070205080204" pitchFamily="34" charset="-128"/>
              <a:sym typeface="Segoe Print" panose="02000600000000000000" charset="0"/>
            </a:endParaRPr>
          </a:p>
        </p:txBody>
      </p:sp>
      <p:sp>
        <p:nvSpPr>
          <p:cNvPr id="193" name="矩形 192"/>
          <p:cNvSpPr/>
          <p:nvPr userDrawn="1"/>
        </p:nvSpPr>
        <p:spPr>
          <a:xfrm>
            <a:off x="0" y="241244"/>
            <a:ext cx="171472" cy="57136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0" rIns="102321" bIns="51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35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249" y="179282"/>
            <a:ext cx="11688233" cy="69596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Aft>
                <a:spcPts val="6000"/>
              </a:spcAft>
              <a:defRPr lang="en-US" altLang="en-US" sz="3200" b="1" kern="1200" noProof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Yu Gothic UI" panose="020B0500000000000000" charset="-128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en-US" dirty="0"/>
          </a:p>
        </p:txBody>
      </p:sp>
      <p:pic>
        <p:nvPicPr>
          <p:cNvPr id="3" name="图片 2" descr="logo"/>
          <p:cNvPicPr>
            <a:picLocks noChangeAspect="1"/>
          </p:cNvPicPr>
          <p:nvPr userDrawn="1"/>
        </p:nvPicPr>
        <p:blipFill>
          <a:blip r:embed="rId6"/>
          <a:srcRect l="9649" t="15015" r="9649" b="16016"/>
          <a:stretch>
            <a:fillRect/>
          </a:stretch>
        </p:blipFill>
        <p:spPr>
          <a:xfrm>
            <a:off x="9615170" y="5791835"/>
            <a:ext cx="2324735" cy="870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Vertical Text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4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9" y="2125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6441" name="think-cell Slide" r:id="rId3" imgW="9525" imgH="9525" progId="">
                  <p:embed/>
                </p:oleObj>
              </mc:Choice>
              <mc:Fallback>
                <p:oleObj name="think-cell Slide" r:id="rId3" imgW="9525" imgH="9525" progId="">
                  <p:embed/>
                  <p:pic>
                    <p:nvPicPr>
                      <p:cNvPr id="0" name="Picture 16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2125"/>
                        <a:ext cx="2116" cy="2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/>
          <p:cNvSpPr/>
          <p:nvPr userDrawn="1">
            <p:custDataLst>
              <p:tags r:id="rId5"/>
            </p:custDataLst>
          </p:nvPr>
        </p:nvSpPr>
        <p:spPr bwMode="auto">
          <a:xfrm>
            <a:off x="0" y="0"/>
            <a:ext cx="211680" cy="2116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26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Print" panose="02000600000000000000" charset="0"/>
              <a:ea typeface="黑体" panose="02010609060101010101" charset="-122"/>
              <a:cs typeface="MS PGothic" panose="020B0600070205080204" pitchFamily="34" charset="-128"/>
              <a:sym typeface="Segoe Print" panose="02000600000000000000" charset="0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 userDrawn="1"/>
        </p:nvPicPr>
        <p:blipFill>
          <a:blip r:embed="rId6"/>
          <a:srcRect l="9649" t="15015" r="9649" b="16016"/>
          <a:stretch>
            <a:fillRect/>
          </a:stretch>
        </p:blipFill>
        <p:spPr>
          <a:xfrm>
            <a:off x="9615171" y="5791835"/>
            <a:ext cx="2324735" cy="870585"/>
          </a:xfrm>
          <a:prstGeom prst="rect">
            <a:avLst/>
          </a:prstGeom>
        </p:spPr>
      </p:pic>
      <p:cxnSp>
        <p:nvCxnSpPr>
          <p:cNvPr id="5" name="直接连接符 4"/>
          <p:cNvCxnSpPr/>
          <p:nvPr userDrawn="1"/>
        </p:nvCxnSpPr>
        <p:spPr>
          <a:xfrm>
            <a:off x="0" y="806451"/>
            <a:ext cx="11751945" cy="8891"/>
          </a:xfrm>
          <a:prstGeom prst="line">
            <a:avLst/>
          </a:prstGeom>
          <a:ln>
            <a:solidFill>
              <a:srgbClr val="006EC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矩形 192"/>
          <p:cNvSpPr/>
          <p:nvPr userDrawn="1"/>
        </p:nvSpPr>
        <p:spPr>
          <a:xfrm>
            <a:off x="0" y="241244"/>
            <a:ext cx="171472" cy="57136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0" tIns="51160" rIns="102320" bIns="51160"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35" dirty="0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5.emf"/><Relationship Id="rId2" Type="http://schemas.openxmlformats.org/officeDocument/2006/relationships/oleObject" Target="../embeddings/oleObject3.bin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think-cell Slide" r:id="rId2" imgW="7620" imgH="7620" progId="">
                  <p:embed/>
                </p:oleObj>
              </mc:Choice>
              <mc:Fallback>
                <p:oleObj name="think-cell Slide" r:id="rId2" imgW="7620" imgH="7620" progId="">
                  <p:embed/>
                  <p:pic>
                    <p:nvPicPr>
                      <p:cNvPr id="0" name="对象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1" y="-46778"/>
            <a:ext cx="12189884" cy="785284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lstStyle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69851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lstStyle/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项目总体技术架构</a:t>
            </a:r>
            <a:endParaRPr lang="zh-CN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469053" y="5613869"/>
            <a:ext cx="10896000" cy="72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8" tIns="60958" rIns="60958" bIns="60958" numCol="1" spcCol="38100" rtlCol="0" anchor="ctr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2" name="Rounded Rectangle 15"/>
          <p:cNvSpPr/>
          <p:nvPr/>
        </p:nvSpPr>
        <p:spPr>
          <a:xfrm>
            <a:off x="1220470" y="5749925"/>
            <a:ext cx="3672205" cy="431800"/>
          </a:xfrm>
          <a:prstGeom prst="round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 smtClean="0">
                <a:solidFill>
                  <a:srgbClr val="646464"/>
                </a:solidFill>
                <a:latin typeface="微软雅黑" panose="020B0503020204020204" charset="-122"/>
                <a:ea typeface="微软雅黑" panose="020B0503020204020204" charset="-122"/>
              </a:rPr>
              <a:t>分布式数据库</a:t>
            </a:r>
            <a:r>
              <a:rPr lang="en-US" altLang="zh-CN" sz="1200" kern="0" dirty="0" smtClean="0">
                <a:solidFill>
                  <a:srgbClr val="646464"/>
                </a:solidFill>
                <a:latin typeface="微软雅黑" panose="020B0503020204020204" charset="-122"/>
                <a:ea typeface="微软雅黑" panose="020B0503020204020204" charset="-122"/>
              </a:rPr>
              <a:t>(OceanBase3.2.3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Rounded Rectangle 15"/>
          <p:cNvSpPr/>
          <p:nvPr/>
        </p:nvSpPr>
        <p:spPr>
          <a:xfrm>
            <a:off x="5918835" y="5749925"/>
            <a:ext cx="4034790" cy="431800"/>
          </a:xfrm>
          <a:prstGeom prst="round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kern="0" dirty="0" smtClean="0">
                <a:solidFill>
                  <a:srgbClr val="646464"/>
                </a:solidFill>
                <a:latin typeface="微软雅黑" panose="020B0503020204020204" charset="-122"/>
                <a:ea typeface="微软雅黑" panose="020B0503020204020204" charset="-122"/>
              </a:rPr>
              <a:t>Redis5.0.5</a:t>
            </a:r>
            <a:endParaRPr lang="en-US" sz="1200" kern="0" dirty="0" smtClean="0">
              <a:solidFill>
                <a:srgbClr val="64646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 smtClean="0">
                <a:solidFill>
                  <a:srgbClr val="646464"/>
                </a:solidFill>
                <a:latin typeface="微软雅黑" panose="020B0503020204020204" charset="-122"/>
                <a:ea typeface="微软雅黑" panose="020B0503020204020204" charset="-122"/>
              </a:rPr>
              <a:t>（哨兵）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9700" y="5596769"/>
            <a:ext cx="336000" cy="737870"/>
          </a:xfrm>
          <a:prstGeom prst="rect">
            <a:avLst/>
          </a:prstGeom>
          <a:solidFill>
            <a:schemeClr val="accent1"/>
          </a:solidFill>
          <a:ln w="12700" cap="flat">
            <a:noFill/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8" tIns="60958" rIns="60958" bIns="60958" numCol="1" spcCol="38100" rtlCol="0" anchor="ctr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持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久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层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133138" y="2391454"/>
            <a:ext cx="336000" cy="3132000"/>
          </a:xfrm>
          <a:prstGeom prst="rect">
            <a:avLst/>
          </a:prstGeom>
          <a:solidFill>
            <a:schemeClr val="accent1"/>
          </a:solidFill>
          <a:ln w="12700" cap="flat">
            <a:noFill/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8" tIns="60958" rIns="60958" bIns="60958" numCol="1" spcCol="38100" rtlCol="0" anchor="ctr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应用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层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475615" y="2391581"/>
            <a:ext cx="10896000" cy="313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8" tIns="60958" rIns="60958" bIns="60958" numCol="1" spcCol="38100" rtlCol="0" anchor="ctr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103" name="Rounded Rectangle 46"/>
          <p:cNvSpPr/>
          <p:nvPr/>
        </p:nvSpPr>
        <p:spPr>
          <a:xfrm>
            <a:off x="5676900" y="2592070"/>
            <a:ext cx="2523490" cy="58356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缓存客户端</a:t>
            </a:r>
            <a:endParaRPr lang="en-US" altLang="zh-CN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jedis2.9.3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8853" y="1574831"/>
            <a:ext cx="336000" cy="737870"/>
          </a:xfrm>
          <a:prstGeom prst="rect">
            <a:avLst/>
          </a:prstGeom>
          <a:solidFill>
            <a:schemeClr val="accent1"/>
          </a:solidFill>
          <a:ln w="12700" cap="flat">
            <a:noFill/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8" tIns="60958" rIns="60958" bIns="60958" numCol="1" spcCol="38100" rtlCol="0" anchor="ctr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通信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层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9053" y="1580999"/>
            <a:ext cx="10896000" cy="72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8" tIns="60958" rIns="60958" bIns="60958" numCol="1" spcCol="38100" rtlCol="0" anchor="ctr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74980" y="830006"/>
            <a:ext cx="10896000" cy="68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8" tIns="60958" rIns="60958" bIns="60958" numCol="1" spcCol="38100" rtlCol="0" anchor="ctr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113" name="Rounded Rectangle 83"/>
          <p:cNvSpPr/>
          <p:nvPr/>
        </p:nvSpPr>
        <p:spPr>
          <a:xfrm>
            <a:off x="661247" y="4809702"/>
            <a:ext cx="10595187" cy="469053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Web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应用</a:t>
            </a: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构建工具</a:t>
            </a:r>
            <a:endParaRPr lang="en-US" altLang="zh-CN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JDK8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Spring Boot 2.3.12.RELEASE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nodejs14.17.5</a:t>
            </a:r>
            <a:endParaRPr lang="en-US" altLang="zh-CN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Rounded Rectangle 123"/>
          <p:cNvSpPr/>
          <p:nvPr/>
        </p:nvSpPr>
        <p:spPr>
          <a:xfrm>
            <a:off x="661035" y="3396615"/>
            <a:ext cx="2212975" cy="58801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日志</a:t>
            </a:r>
            <a:endParaRPr lang="en-US" altLang="zh-CN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Log4j2 2.17.0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Rounded Rectangle 128"/>
          <p:cNvSpPr/>
          <p:nvPr/>
        </p:nvSpPr>
        <p:spPr>
          <a:xfrm>
            <a:off x="5676900" y="4131945"/>
            <a:ext cx="5572760" cy="52959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单元测试（</a:t>
            </a: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Junit/</a:t>
            </a:r>
            <a:r>
              <a:rPr lang="en-US" altLang="zh-CN" sz="1200" kern="0" dirty="0" smtClean="0">
                <a:solidFill>
                  <a:srgbClr val="242424"/>
                </a:solidFill>
                <a:latin typeface="微软雅黑" panose="020B0503020204020204" charset="-122"/>
                <a:ea typeface="宋体" panose="02010600030101010101" pitchFamily="2" charset="-122"/>
              </a:rPr>
              <a:t>Swagger3.0.0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6" name="Rounded Rectangle 45"/>
          <p:cNvSpPr/>
          <p:nvPr/>
        </p:nvSpPr>
        <p:spPr>
          <a:xfrm>
            <a:off x="8512175" y="3413125"/>
            <a:ext cx="2744470" cy="56832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密码安全</a:t>
            </a:r>
            <a:endParaRPr lang="en-US" altLang="zh-CN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（国密SM2、</a:t>
            </a: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SM4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7" name="Rounded Rectangle 128"/>
          <p:cNvSpPr/>
          <p:nvPr/>
        </p:nvSpPr>
        <p:spPr>
          <a:xfrm>
            <a:off x="671195" y="4131945"/>
            <a:ext cx="4750435" cy="53086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序列化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Jackson2.11.4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Rounded Rectangle 23"/>
          <p:cNvSpPr/>
          <p:nvPr/>
        </p:nvSpPr>
        <p:spPr>
          <a:xfrm>
            <a:off x="661035" y="2598420"/>
            <a:ext cx="2214245" cy="5842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O/R mapping</a:t>
            </a:r>
            <a:endParaRPr lang="en-US" altLang="zh-CN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(mybatis plus 3.4.1</a:t>
            </a: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en-US" altLang="zh-CN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26"/>
          <p:cNvSpPr/>
          <p:nvPr/>
        </p:nvSpPr>
        <p:spPr>
          <a:xfrm>
            <a:off x="5676900" y="3395980"/>
            <a:ext cx="2511425" cy="58674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缓存连接管理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Spring Cache2.1.10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ounded Rectangle 27"/>
          <p:cNvSpPr/>
          <p:nvPr/>
        </p:nvSpPr>
        <p:spPr>
          <a:xfrm>
            <a:off x="3182620" y="3395980"/>
            <a:ext cx="2239645" cy="58801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事务管理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Spring AOP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" name="Rounded Rectangle 84"/>
          <p:cNvSpPr/>
          <p:nvPr/>
        </p:nvSpPr>
        <p:spPr>
          <a:xfrm>
            <a:off x="5676900" y="1699895"/>
            <a:ext cx="4411980" cy="46037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接口标准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(RESTful)</a:t>
            </a:r>
            <a:endParaRPr lang="en-US" altLang="zh-CN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4" name="Rounded Rectangle 84"/>
          <p:cNvSpPr/>
          <p:nvPr/>
        </p:nvSpPr>
        <p:spPr>
          <a:xfrm>
            <a:off x="7158355" y="958850"/>
            <a:ext cx="2527300" cy="46926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产险开发框架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(vela PC 2.0)</a:t>
            </a:r>
            <a:endParaRPr lang="en-US" altLang="zh-CN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5" name="Rounded Rectangle 84"/>
          <p:cNvSpPr/>
          <p:nvPr/>
        </p:nvSpPr>
        <p:spPr>
          <a:xfrm>
            <a:off x="8512175" y="2611120"/>
            <a:ext cx="2769235" cy="57467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产险开发框架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(vela service 2.4)</a:t>
            </a:r>
            <a:endParaRPr lang="en-US" altLang="zh-CN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38853" y="805251"/>
            <a:ext cx="336000" cy="737870"/>
          </a:xfrm>
          <a:prstGeom prst="rect">
            <a:avLst/>
          </a:prstGeom>
          <a:solidFill>
            <a:schemeClr val="accent1"/>
          </a:solidFill>
          <a:ln w="12700" cap="flat">
            <a:noFill/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8" tIns="60958" rIns="60958" bIns="60958" numCol="1" spcCol="38100" rtlCol="0" anchor="ctr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展现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335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层</a:t>
            </a:r>
            <a:endParaRPr kumimoji="0" lang="zh-CN" altLang="en-US" sz="1335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</p:txBody>
      </p:sp>
      <p:sp>
        <p:nvSpPr>
          <p:cNvPr id="56" name="Rounded Rectangle 15"/>
          <p:cNvSpPr/>
          <p:nvPr/>
        </p:nvSpPr>
        <p:spPr>
          <a:xfrm>
            <a:off x="811530" y="937260"/>
            <a:ext cx="2371090" cy="48958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 anchorCtr="0">
            <a:noAutofit/>
          </a:bodyPr>
          <a:p>
            <a:pPr lvl="0" algn="ctr" defTabSz="6858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JavaScript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框架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 defTabSz="6858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vue2.</a:t>
            </a: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6</a:t>
            </a: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.11</a:t>
            </a:r>
            <a:endParaRPr lang="en-US" altLang="zh-CN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7" name="Rounded Rectangle 44"/>
          <p:cNvSpPr/>
          <p:nvPr/>
        </p:nvSpPr>
        <p:spPr>
          <a:xfrm>
            <a:off x="3832225" y="952500"/>
            <a:ext cx="2676525" cy="47752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>
            <a:noAutofit/>
          </a:bodyPr>
          <a:p>
            <a:pPr lvl="0" algn="ctr" defTabSz="6858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UI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组件库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 defTabSz="6858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Ant Design</a:t>
            </a:r>
            <a:r>
              <a:rPr lang="en-US" altLang="zh-CN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1.7.2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811530" y="1704340"/>
            <a:ext cx="4610735" cy="49657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vert="horz" rtlCol="0" anchor="ctr" anchorCtr="0">
            <a:noAutofit/>
          </a:bodyPr>
          <a:p>
            <a:pPr lvl="0" algn="ctr" defTabSz="6858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同步调用</a:t>
            </a:r>
            <a:endParaRPr lang="zh-CN" altLang="en-US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 defTabSz="6858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HttpClient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zh-CN" altLang="en-US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2" name="Rounded Rectangle 28"/>
          <p:cNvSpPr/>
          <p:nvPr/>
        </p:nvSpPr>
        <p:spPr>
          <a:xfrm>
            <a:off x="3194050" y="2589530"/>
            <a:ext cx="2228215" cy="59309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数据库连接</a:t>
            </a:r>
            <a:r>
              <a:rPr lang="zh-CN" altLang="en-US" sz="1200" kern="0" dirty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池管理</a:t>
            </a:r>
            <a:endParaRPr lang="en-US" altLang="zh-CN" sz="1200" kern="0" dirty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Druid1.2.3</a:t>
            </a:r>
            <a:r>
              <a:rPr lang="zh-CN" altLang="en-US" sz="1200" kern="0" dirty="0" smtClean="0">
                <a:solidFill>
                  <a:srgbClr val="646464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kern="0" dirty="0" smtClean="0">
              <a:solidFill>
                <a:srgbClr val="646464">
                  <a:lumMod val="7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rpHL0s1WRWClTjNJYnnxFA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THINKCELLSHAPEDONOTDELETE" val="trpHL0s1WRWClTjNJYnnxFA"/>
</p:tagLst>
</file>

<file path=ppt/tags/tag5.xml><?xml version="1.0" encoding="utf-8"?>
<p:tagLst xmlns:p="http://schemas.openxmlformats.org/presentationml/2006/main">
  <p:tag name="THINKCELLSHAPEDONOTDELETE" val="thinkcellActiveDocDoNotDelete"/>
</p:tagLst>
</file>

<file path=ppt/tags/tag6.xml><?xml version="1.0" encoding="utf-8"?>
<p:tagLst xmlns:p="http://schemas.openxmlformats.org/presentationml/2006/main">
  <p:tag name="commondata" val="eyJoZGlkIjoiYjMzNDVjOTFjOGU1OTYzN2U0NzhjM2JhN2MxOTlhZj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WPS 演示</Application>
  <PresentationFormat>宽屏</PresentationFormat>
  <Paragraphs>67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1</vt:i4>
      </vt:variant>
    </vt:vector>
  </HeadingPairs>
  <TitlesOfParts>
    <vt:vector size="16" baseType="lpstr">
      <vt:lpstr>Arial</vt:lpstr>
      <vt:lpstr>宋体</vt:lpstr>
      <vt:lpstr>Wingdings</vt:lpstr>
      <vt:lpstr>Myriad Pro</vt:lpstr>
      <vt:lpstr>黑体</vt:lpstr>
      <vt:lpstr>Segoe Print</vt:lpstr>
      <vt:lpstr>Myriad Pro Light</vt:lpstr>
      <vt:lpstr>方正细黑一简体</vt:lpstr>
      <vt:lpstr>Arial</vt:lpstr>
      <vt:lpstr>MS PGothic</vt:lpstr>
      <vt:lpstr>微软雅黑</vt:lpstr>
      <vt:lpstr>Yu Gothic UI</vt:lpstr>
      <vt:lpstr>Arial Unicode MS</vt:lpstr>
      <vt:lpstr>Arial Black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gufeng-009</dc:creator>
  <cp:lastModifiedBy>小刘</cp:lastModifiedBy>
  <cp:revision>320</cp:revision>
  <dcterms:created xsi:type="dcterms:W3CDTF">2019-09-19T02:01:00Z</dcterms:created>
  <dcterms:modified xsi:type="dcterms:W3CDTF">2024-04-10T12:49:39Z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B30DE7D49FA94B5CA0F0036B51E8281A_13</vt:lpwstr>
  </property>
</Properties>
</file>